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sldIdLst>
    <p:sldId id="257" r:id="rId2"/>
    <p:sldId id="259" r:id="rId3"/>
    <p:sldId id="269" r:id="rId4"/>
    <p:sldId id="260" r:id="rId5"/>
    <p:sldId id="270" r:id="rId6"/>
    <p:sldId id="261" r:id="rId7"/>
    <p:sldId id="262" r:id="rId8"/>
    <p:sldId id="272" r:id="rId9"/>
    <p:sldId id="264" r:id="rId10"/>
    <p:sldId id="271" r:id="rId11"/>
    <p:sldId id="266" r:id="rId12"/>
    <p:sldId id="267" r:id="rId13"/>
    <p:sldId id="268" r:id="rId14"/>
    <p:sldId id="27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36775ED-0F3F-499A-B736-207EDD336D0E}">
          <p14:sldIdLst>
            <p14:sldId id="257"/>
            <p14:sldId id="259"/>
            <p14:sldId id="269"/>
            <p14:sldId id="260"/>
            <p14:sldId id="270"/>
            <p14:sldId id="261"/>
            <p14:sldId id="262"/>
            <p14:sldId id="272"/>
            <p14:sldId id="264"/>
            <p14:sldId id="271"/>
            <p14:sldId id="266"/>
            <p14:sldId id="267"/>
            <p14:sldId id="268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C697C8-A286-4CFD-B29E-4E8BA1FD9BB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72D544-CBDF-4926-AABB-64BC469CDCAB}">
      <dgm:prSet/>
      <dgm:spPr/>
      <dgm:t>
        <a:bodyPr/>
        <a:lstStyle/>
        <a:p>
          <a:r>
            <a:rPr lang="hr-HR" dirty="0"/>
            <a:t>ANALIZA OKOLINE</a:t>
          </a:r>
          <a:endParaRPr lang="en-US" dirty="0"/>
        </a:p>
      </dgm:t>
    </dgm:pt>
    <dgm:pt modelId="{B17AF6E6-4069-4084-9A8A-F7F4FB00F4D7}" type="parTrans" cxnId="{66B3A097-D4CF-48D8-B4D0-F5FD11BACFD6}">
      <dgm:prSet/>
      <dgm:spPr/>
      <dgm:t>
        <a:bodyPr/>
        <a:lstStyle/>
        <a:p>
          <a:endParaRPr lang="en-US"/>
        </a:p>
      </dgm:t>
    </dgm:pt>
    <dgm:pt modelId="{CA602A1F-FD39-4389-A458-A1796AFB799F}" type="sibTrans" cxnId="{66B3A097-D4CF-48D8-B4D0-F5FD11BACFD6}">
      <dgm:prSet/>
      <dgm:spPr/>
      <dgm:t>
        <a:bodyPr/>
        <a:lstStyle/>
        <a:p>
          <a:endParaRPr lang="en-US"/>
        </a:p>
      </dgm:t>
    </dgm:pt>
    <dgm:pt modelId="{C8ED7DB2-2CD9-4FFF-98F2-7124BECDEEF2}">
      <dgm:prSet/>
      <dgm:spPr/>
      <dgm:t>
        <a:bodyPr/>
        <a:lstStyle/>
        <a:p>
          <a:r>
            <a:rPr lang="hr-HR" dirty="0"/>
            <a:t>VIZIJA</a:t>
          </a:r>
          <a:endParaRPr lang="en-US" dirty="0"/>
        </a:p>
      </dgm:t>
    </dgm:pt>
    <dgm:pt modelId="{4D49E9E0-4C10-4326-9C30-7A59A5AFA129}" type="parTrans" cxnId="{3F4F8CD9-8E9F-4FDB-96C9-FAA1B5B14BA5}">
      <dgm:prSet/>
      <dgm:spPr/>
      <dgm:t>
        <a:bodyPr/>
        <a:lstStyle/>
        <a:p>
          <a:endParaRPr lang="en-US"/>
        </a:p>
      </dgm:t>
    </dgm:pt>
    <dgm:pt modelId="{AF320DFB-EBD8-4AD3-B538-38366F458990}" type="sibTrans" cxnId="{3F4F8CD9-8E9F-4FDB-96C9-FAA1B5B14BA5}">
      <dgm:prSet/>
      <dgm:spPr/>
      <dgm:t>
        <a:bodyPr/>
        <a:lstStyle/>
        <a:p>
          <a:endParaRPr lang="en-US"/>
        </a:p>
      </dgm:t>
    </dgm:pt>
    <dgm:pt modelId="{FC8D7F71-07ED-4E75-A42C-DB29BE0ADF7A}">
      <dgm:prSet/>
      <dgm:spPr/>
      <dgm:t>
        <a:bodyPr/>
        <a:lstStyle/>
        <a:p>
          <a:r>
            <a:rPr lang="hr-HR" dirty="0"/>
            <a:t>MISIJA</a:t>
          </a:r>
          <a:endParaRPr lang="en-US" dirty="0"/>
        </a:p>
      </dgm:t>
    </dgm:pt>
    <dgm:pt modelId="{5C9508DF-D179-4DEE-887F-1C54EF5D1D5F}" type="parTrans" cxnId="{8D705D3F-E440-445C-A53D-5FB721CFA484}">
      <dgm:prSet/>
      <dgm:spPr/>
      <dgm:t>
        <a:bodyPr/>
        <a:lstStyle/>
        <a:p>
          <a:endParaRPr lang="en-US"/>
        </a:p>
      </dgm:t>
    </dgm:pt>
    <dgm:pt modelId="{6FCAE9D0-EE9F-464B-BC27-B51EBAAFAE0D}" type="sibTrans" cxnId="{8D705D3F-E440-445C-A53D-5FB721CFA484}">
      <dgm:prSet/>
      <dgm:spPr/>
      <dgm:t>
        <a:bodyPr/>
        <a:lstStyle/>
        <a:p>
          <a:endParaRPr lang="en-US"/>
        </a:p>
      </dgm:t>
    </dgm:pt>
    <dgm:pt modelId="{1F38A190-FDD7-4627-8F93-F635997739D8}">
      <dgm:prSet/>
      <dgm:spPr/>
      <dgm:t>
        <a:bodyPr/>
        <a:lstStyle/>
        <a:p>
          <a:r>
            <a:rPr lang="hr-HR" dirty="0"/>
            <a:t>CILJEVI</a:t>
          </a:r>
          <a:endParaRPr lang="en-US" dirty="0"/>
        </a:p>
      </dgm:t>
    </dgm:pt>
    <dgm:pt modelId="{F84F4696-4B27-46F1-B199-4E07A22D55ED}" type="parTrans" cxnId="{482CC2CD-62F3-41BC-9C37-C28251039D26}">
      <dgm:prSet/>
      <dgm:spPr/>
      <dgm:t>
        <a:bodyPr/>
        <a:lstStyle/>
        <a:p>
          <a:endParaRPr lang="en-US"/>
        </a:p>
      </dgm:t>
    </dgm:pt>
    <dgm:pt modelId="{80E4DB1F-4411-4EB6-A1B9-8677E643F190}" type="sibTrans" cxnId="{482CC2CD-62F3-41BC-9C37-C28251039D26}">
      <dgm:prSet/>
      <dgm:spPr/>
      <dgm:t>
        <a:bodyPr/>
        <a:lstStyle/>
        <a:p>
          <a:endParaRPr lang="en-US"/>
        </a:p>
      </dgm:t>
    </dgm:pt>
    <dgm:pt modelId="{AF41D2E9-76BF-485B-AE69-D1DFBC69E16E}">
      <dgm:prSet/>
      <dgm:spPr/>
      <dgm:t>
        <a:bodyPr/>
        <a:lstStyle/>
        <a:p>
          <a:r>
            <a:rPr lang="hr-HR" dirty="0"/>
            <a:t>STRATEGIJA</a:t>
          </a:r>
          <a:endParaRPr lang="en-US" dirty="0"/>
        </a:p>
      </dgm:t>
    </dgm:pt>
    <dgm:pt modelId="{A179E602-7B73-4179-9B9F-1DE212CA3BBE}" type="parTrans" cxnId="{273732B6-AA11-4185-A2DB-881FBE343454}">
      <dgm:prSet/>
      <dgm:spPr/>
      <dgm:t>
        <a:bodyPr/>
        <a:lstStyle/>
        <a:p>
          <a:endParaRPr lang="en-US"/>
        </a:p>
      </dgm:t>
    </dgm:pt>
    <dgm:pt modelId="{28CEDB18-7785-4CB4-97FB-25C3C14E92FF}" type="sibTrans" cxnId="{273732B6-AA11-4185-A2DB-881FBE343454}">
      <dgm:prSet/>
      <dgm:spPr/>
      <dgm:t>
        <a:bodyPr/>
        <a:lstStyle/>
        <a:p>
          <a:endParaRPr lang="en-US"/>
        </a:p>
      </dgm:t>
    </dgm:pt>
    <dgm:pt modelId="{45751A77-8C12-4836-B949-CD50ED12240F}">
      <dgm:prSet/>
      <dgm:spPr/>
      <dgm:t>
        <a:bodyPr/>
        <a:lstStyle/>
        <a:p>
          <a:r>
            <a:rPr lang="hr-HR" dirty="0"/>
            <a:t>PLANOVI</a:t>
          </a:r>
          <a:endParaRPr lang="en-US" dirty="0"/>
        </a:p>
      </dgm:t>
    </dgm:pt>
    <dgm:pt modelId="{2E3AB955-1CFA-4435-B605-B766BEF3E504}" type="parTrans" cxnId="{0BB65814-7130-4D54-8FCC-7FEE2A8E0F66}">
      <dgm:prSet/>
      <dgm:spPr/>
      <dgm:t>
        <a:bodyPr/>
        <a:lstStyle/>
        <a:p>
          <a:endParaRPr lang="en-US"/>
        </a:p>
      </dgm:t>
    </dgm:pt>
    <dgm:pt modelId="{557D044D-760A-487B-AF11-2958B69E0830}" type="sibTrans" cxnId="{0BB65814-7130-4D54-8FCC-7FEE2A8E0F66}">
      <dgm:prSet/>
      <dgm:spPr/>
      <dgm:t>
        <a:bodyPr/>
        <a:lstStyle/>
        <a:p>
          <a:endParaRPr lang="en-US"/>
        </a:p>
      </dgm:t>
    </dgm:pt>
    <dgm:pt modelId="{A31C3077-4EA4-4A0B-9DBB-8D27182BCD03}">
      <dgm:prSet/>
      <dgm:spPr/>
      <dgm:t>
        <a:bodyPr/>
        <a:lstStyle/>
        <a:p>
          <a:r>
            <a:rPr lang="hr-HR" dirty="0"/>
            <a:t>IMPLEMENTACIJA PLANOVA</a:t>
          </a:r>
          <a:endParaRPr lang="en-US" dirty="0"/>
        </a:p>
      </dgm:t>
    </dgm:pt>
    <dgm:pt modelId="{2147C932-DD03-4EFC-B186-D241F6198730}" type="parTrans" cxnId="{059F76B8-405C-41E3-96FE-54CC4BBFE416}">
      <dgm:prSet/>
      <dgm:spPr/>
      <dgm:t>
        <a:bodyPr/>
        <a:lstStyle/>
        <a:p>
          <a:endParaRPr lang="en-US"/>
        </a:p>
      </dgm:t>
    </dgm:pt>
    <dgm:pt modelId="{E3626F9D-B8C6-4216-BD11-7F3608E79E99}" type="sibTrans" cxnId="{059F76B8-405C-41E3-96FE-54CC4BBFE416}">
      <dgm:prSet/>
      <dgm:spPr/>
      <dgm:t>
        <a:bodyPr/>
        <a:lstStyle/>
        <a:p>
          <a:endParaRPr lang="en-US"/>
        </a:p>
      </dgm:t>
    </dgm:pt>
    <dgm:pt modelId="{FC67082B-29C0-4835-A29E-D34CB8042816}">
      <dgm:prSet/>
      <dgm:spPr/>
      <dgm:t>
        <a:bodyPr/>
        <a:lstStyle/>
        <a:p>
          <a:r>
            <a:rPr lang="hr-HR" dirty="0"/>
            <a:t>EVALUACIJA REZULTATA</a:t>
          </a:r>
          <a:endParaRPr lang="en-US" dirty="0"/>
        </a:p>
      </dgm:t>
    </dgm:pt>
    <dgm:pt modelId="{79F1CF66-41CD-4272-B29D-72888843BADC}" type="parTrans" cxnId="{4B83BFD4-9750-429B-AB2D-FCC87A6B61B8}">
      <dgm:prSet/>
      <dgm:spPr/>
      <dgm:t>
        <a:bodyPr/>
        <a:lstStyle/>
        <a:p>
          <a:endParaRPr lang="en-US"/>
        </a:p>
      </dgm:t>
    </dgm:pt>
    <dgm:pt modelId="{982AA465-C677-45CD-811E-EE5520484F61}" type="sibTrans" cxnId="{4B83BFD4-9750-429B-AB2D-FCC87A6B61B8}">
      <dgm:prSet/>
      <dgm:spPr/>
      <dgm:t>
        <a:bodyPr/>
        <a:lstStyle/>
        <a:p>
          <a:endParaRPr lang="en-US"/>
        </a:p>
      </dgm:t>
    </dgm:pt>
    <dgm:pt modelId="{6B1AF9DA-A85E-4631-AD16-209C67F6CCEC}" type="pres">
      <dgm:prSet presAssocID="{F9C697C8-A286-4CFD-B29E-4E8BA1FD9BBF}" presName="linear" presStyleCnt="0">
        <dgm:presLayoutVars>
          <dgm:animLvl val="lvl"/>
          <dgm:resizeHandles val="exact"/>
        </dgm:presLayoutVars>
      </dgm:prSet>
      <dgm:spPr/>
    </dgm:pt>
    <dgm:pt modelId="{2A6EA7E0-EB34-4582-8E2A-8BC1028D83E2}" type="pres">
      <dgm:prSet presAssocID="{8E72D544-CBDF-4926-AABB-64BC469CDCAB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8A962B1A-AF3B-4FC4-959A-4C46029E4B6F}" type="pres">
      <dgm:prSet presAssocID="{CA602A1F-FD39-4389-A458-A1796AFB799F}" presName="spacer" presStyleCnt="0"/>
      <dgm:spPr/>
    </dgm:pt>
    <dgm:pt modelId="{7D9B22B6-EA3C-4D30-8166-EFAC9E61F928}" type="pres">
      <dgm:prSet presAssocID="{C8ED7DB2-2CD9-4FFF-98F2-7124BECDEEF2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56313D4B-D8CD-4632-B382-B22343649E49}" type="pres">
      <dgm:prSet presAssocID="{AF320DFB-EBD8-4AD3-B538-38366F458990}" presName="spacer" presStyleCnt="0"/>
      <dgm:spPr/>
    </dgm:pt>
    <dgm:pt modelId="{05EFD42F-7CF4-4E25-9011-F4C0181AA07C}" type="pres">
      <dgm:prSet presAssocID="{FC8D7F71-07ED-4E75-A42C-DB29BE0ADF7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1E1FE4F7-8483-4ECC-9ACC-BA4687E81460}" type="pres">
      <dgm:prSet presAssocID="{6FCAE9D0-EE9F-464B-BC27-B51EBAAFAE0D}" presName="spacer" presStyleCnt="0"/>
      <dgm:spPr/>
    </dgm:pt>
    <dgm:pt modelId="{D9BC2B60-8FDD-4615-941A-478AE4D5E8FA}" type="pres">
      <dgm:prSet presAssocID="{1F38A190-FDD7-4627-8F93-F635997739D8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F780F9C-ACED-4181-B5B1-6E5B0A3CA0A6}" type="pres">
      <dgm:prSet presAssocID="{80E4DB1F-4411-4EB6-A1B9-8677E643F190}" presName="spacer" presStyleCnt="0"/>
      <dgm:spPr/>
    </dgm:pt>
    <dgm:pt modelId="{8E430D31-005B-4F00-8ED1-1538755DA4C5}" type="pres">
      <dgm:prSet presAssocID="{AF41D2E9-76BF-485B-AE69-D1DFBC69E16E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896710CA-D986-485B-9568-03FAAD16C89F}" type="pres">
      <dgm:prSet presAssocID="{28CEDB18-7785-4CB4-97FB-25C3C14E92FF}" presName="spacer" presStyleCnt="0"/>
      <dgm:spPr/>
    </dgm:pt>
    <dgm:pt modelId="{B81D9E85-917A-4946-8B55-3062BD391335}" type="pres">
      <dgm:prSet presAssocID="{45751A77-8C12-4836-B949-CD50ED12240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7EC2F53D-1CF4-43EB-87B8-22C06B767689}" type="pres">
      <dgm:prSet presAssocID="{557D044D-760A-487B-AF11-2958B69E0830}" presName="spacer" presStyleCnt="0"/>
      <dgm:spPr/>
    </dgm:pt>
    <dgm:pt modelId="{960C7216-F67B-4C56-A8FF-BED151C49BB9}" type="pres">
      <dgm:prSet presAssocID="{A31C3077-4EA4-4A0B-9DBB-8D27182BCD03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9D85017-971F-4416-9FA9-346542A5D08D}" type="pres">
      <dgm:prSet presAssocID="{E3626F9D-B8C6-4216-BD11-7F3608E79E99}" presName="spacer" presStyleCnt="0"/>
      <dgm:spPr/>
    </dgm:pt>
    <dgm:pt modelId="{4D574F0E-F1DF-4B85-BC98-4447778C938C}" type="pres">
      <dgm:prSet presAssocID="{FC67082B-29C0-4835-A29E-D34CB8042816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0BB65814-7130-4D54-8FCC-7FEE2A8E0F66}" srcId="{F9C697C8-A286-4CFD-B29E-4E8BA1FD9BBF}" destId="{45751A77-8C12-4836-B949-CD50ED12240F}" srcOrd="5" destOrd="0" parTransId="{2E3AB955-1CFA-4435-B605-B766BEF3E504}" sibTransId="{557D044D-760A-487B-AF11-2958B69E0830}"/>
    <dgm:cxn modelId="{04387628-47AE-476A-9D9B-AC671DE327E2}" type="presOf" srcId="{FC67082B-29C0-4835-A29E-D34CB8042816}" destId="{4D574F0E-F1DF-4B85-BC98-4447778C938C}" srcOrd="0" destOrd="0" presId="urn:microsoft.com/office/officeart/2005/8/layout/vList2"/>
    <dgm:cxn modelId="{8D705D3F-E440-445C-A53D-5FB721CFA484}" srcId="{F9C697C8-A286-4CFD-B29E-4E8BA1FD9BBF}" destId="{FC8D7F71-07ED-4E75-A42C-DB29BE0ADF7A}" srcOrd="2" destOrd="0" parTransId="{5C9508DF-D179-4DEE-887F-1C54EF5D1D5F}" sibTransId="{6FCAE9D0-EE9F-464B-BC27-B51EBAAFAE0D}"/>
    <dgm:cxn modelId="{1AAD3F61-2150-4293-80E9-CAA06665AEAE}" type="presOf" srcId="{1F38A190-FDD7-4627-8F93-F635997739D8}" destId="{D9BC2B60-8FDD-4615-941A-478AE4D5E8FA}" srcOrd="0" destOrd="0" presId="urn:microsoft.com/office/officeart/2005/8/layout/vList2"/>
    <dgm:cxn modelId="{A82A2164-0DA9-447C-9ABD-4DA23ACF1CE4}" type="presOf" srcId="{C8ED7DB2-2CD9-4FFF-98F2-7124BECDEEF2}" destId="{7D9B22B6-EA3C-4D30-8166-EFAC9E61F928}" srcOrd="0" destOrd="0" presId="urn:microsoft.com/office/officeart/2005/8/layout/vList2"/>
    <dgm:cxn modelId="{1724F652-B912-4161-85F1-A725C4F91128}" type="presOf" srcId="{45751A77-8C12-4836-B949-CD50ED12240F}" destId="{B81D9E85-917A-4946-8B55-3062BD391335}" srcOrd="0" destOrd="0" presId="urn:microsoft.com/office/officeart/2005/8/layout/vList2"/>
    <dgm:cxn modelId="{1E7CE556-7A39-4721-8C48-DA12415AE145}" type="presOf" srcId="{8E72D544-CBDF-4926-AABB-64BC469CDCAB}" destId="{2A6EA7E0-EB34-4582-8E2A-8BC1028D83E2}" srcOrd="0" destOrd="0" presId="urn:microsoft.com/office/officeart/2005/8/layout/vList2"/>
    <dgm:cxn modelId="{405D3E86-7737-4937-A928-2F59A444CECB}" type="presOf" srcId="{F9C697C8-A286-4CFD-B29E-4E8BA1FD9BBF}" destId="{6B1AF9DA-A85E-4631-AD16-209C67F6CCEC}" srcOrd="0" destOrd="0" presId="urn:microsoft.com/office/officeart/2005/8/layout/vList2"/>
    <dgm:cxn modelId="{71AF088E-2215-472C-8B72-5414B4395930}" type="presOf" srcId="{AF41D2E9-76BF-485B-AE69-D1DFBC69E16E}" destId="{8E430D31-005B-4F00-8ED1-1538755DA4C5}" srcOrd="0" destOrd="0" presId="urn:microsoft.com/office/officeart/2005/8/layout/vList2"/>
    <dgm:cxn modelId="{66B3A097-D4CF-48D8-B4D0-F5FD11BACFD6}" srcId="{F9C697C8-A286-4CFD-B29E-4E8BA1FD9BBF}" destId="{8E72D544-CBDF-4926-AABB-64BC469CDCAB}" srcOrd="0" destOrd="0" parTransId="{B17AF6E6-4069-4084-9A8A-F7F4FB00F4D7}" sibTransId="{CA602A1F-FD39-4389-A458-A1796AFB799F}"/>
    <dgm:cxn modelId="{273732B6-AA11-4185-A2DB-881FBE343454}" srcId="{F9C697C8-A286-4CFD-B29E-4E8BA1FD9BBF}" destId="{AF41D2E9-76BF-485B-AE69-D1DFBC69E16E}" srcOrd="4" destOrd="0" parTransId="{A179E602-7B73-4179-9B9F-1DE212CA3BBE}" sibTransId="{28CEDB18-7785-4CB4-97FB-25C3C14E92FF}"/>
    <dgm:cxn modelId="{059F76B8-405C-41E3-96FE-54CC4BBFE416}" srcId="{F9C697C8-A286-4CFD-B29E-4E8BA1FD9BBF}" destId="{A31C3077-4EA4-4A0B-9DBB-8D27182BCD03}" srcOrd="6" destOrd="0" parTransId="{2147C932-DD03-4EFC-B186-D241F6198730}" sibTransId="{E3626F9D-B8C6-4216-BD11-7F3608E79E99}"/>
    <dgm:cxn modelId="{C69327B9-AD0E-4860-8B68-E532CD511D1B}" type="presOf" srcId="{FC8D7F71-07ED-4E75-A42C-DB29BE0ADF7A}" destId="{05EFD42F-7CF4-4E25-9011-F4C0181AA07C}" srcOrd="0" destOrd="0" presId="urn:microsoft.com/office/officeart/2005/8/layout/vList2"/>
    <dgm:cxn modelId="{B6CF23C8-758C-4F85-A6F3-5AA6163A6BB9}" type="presOf" srcId="{A31C3077-4EA4-4A0B-9DBB-8D27182BCD03}" destId="{960C7216-F67B-4C56-A8FF-BED151C49BB9}" srcOrd="0" destOrd="0" presId="urn:microsoft.com/office/officeart/2005/8/layout/vList2"/>
    <dgm:cxn modelId="{482CC2CD-62F3-41BC-9C37-C28251039D26}" srcId="{F9C697C8-A286-4CFD-B29E-4E8BA1FD9BBF}" destId="{1F38A190-FDD7-4627-8F93-F635997739D8}" srcOrd="3" destOrd="0" parTransId="{F84F4696-4B27-46F1-B199-4E07A22D55ED}" sibTransId="{80E4DB1F-4411-4EB6-A1B9-8677E643F190}"/>
    <dgm:cxn modelId="{4B83BFD4-9750-429B-AB2D-FCC87A6B61B8}" srcId="{F9C697C8-A286-4CFD-B29E-4E8BA1FD9BBF}" destId="{FC67082B-29C0-4835-A29E-D34CB8042816}" srcOrd="7" destOrd="0" parTransId="{79F1CF66-41CD-4272-B29D-72888843BADC}" sibTransId="{982AA465-C677-45CD-811E-EE5520484F61}"/>
    <dgm:cxn modelId="{3F4F8CD9-8E9F-4FDB-96C9-FAA1B5B14BA5}" srcId="{F9C697C8-A286-4CFD-B29E-4E8BA1FD9BBF}" destId="{C8ED7DB2-2CD9-4FFF-98F2-7124BECDEEF2}" srcOrd="1" destOrd="0" parTransId="{4D49E9E0-4C10-4326-9C30-7A59A5AFA129}" sibTransId="{AF320DFB-EBD8-4AD3-B538-38366F458990}"/>
    <dgm:cxn modelId="{C630E395-00A3-457B-AEBF-2E0486CE6ECB}" type="presParOf" srcId="{6B1AF9DA-A85E-4631-AD16-209C67F6CCEC}" destId="{2A6EA7E0-EB34-4582-8E2A-8BC1028D83E2}" srcOrd="0" destOrd="0" presId="urn:microsoft.com/office/officeart/2005/8/layout/vList2"/>
    <dgm:cxn modelId="{A44E438A-83F4-435A-B3C8-39ACA09AE0E5}" type="presParOf" srcId="{6B1AF9DA-A85E-4631-AD16-209C67F6CCEC}" destId="{8A962B1A-AF3B-4FC4-959A-4C46029E4B6F}" srcOrd="1" destOrd="0" presId="urn:microsoft.com/office/officeart/2005/8/layout/vList2"/>
    <dgm:cxn modelId="{F9222B48-E7EA-43D5-8D5F-015755DEB7AF}" type="presParOf" srcId="{6B1AF9DA-A85E-4631-AD16-209C67F6CCEC}" destId="{7D9B22B6-EA3C-4D30-8166-EFAC9E61F928}" srcOrd="2" destOrd="0" presId="urn:microsoft.com/office/officeart/2005/8/layout/vList2"/>
    <dgm:cxn modelId="{3B6F5A05-7648-458F-819A-B316F6054A2B}" type="presParOf" srcId="{6B1AF9DA-A85E-4631-AD16-209C67F6CCEC}" destId="{56313D4B-D8CD-4632-B382-B22343649E49}" srcOrd="3" destOrd="0" presId="urn:microsoft.com/office/officeart/2005/8/layout/vList2"/>
    <dgm:cxn modelId="{775FC7FD-402E-4F43-804B-97A5966FABC4}" type="presParOf" srcId="{6B1AF9DA-A85E-4631-AD16-209C67F6CCEC}" destId="{05EFD42F-7CF4-4E25-9011-F4C0181AA07C}" srcOrd="4" destOrd="0" presId="urn:microsoft.com/office/officeart/2005/8/layout/vList2"/>
    <dgm:cxn modelId="{66B2693F-923A-4BFF-A8A3-33A3FDF52C59}" type="presParOf" srcId="{6B1AF9DA-A85E-4631-AD16-209C67F6CCEC}" destId="{1E1FE4F7-8483-4ECC-9ACC-BA4687E81460}" srcOrd="5" destOrd="0" presId="urn:microsoft.com/office/officeart/2005/8/layout/vList2"/>
    <dgm:cxn modelId="{31D7AC68-F4B7-469E-8CE4-707F4C73073C}" type="presParOf" srcId="{6B1AF9DA-A85E-4631-AD16-209C67F6CCEC}" destId="{D9BC2B60-8FDD-4615-941A-478AE4D5E8FA}" srcOrd="6" destOrd="0" presId="urn:microsoft.com/office/officeart/2005/8/layout/vList2"/>
    <dgm:cxn modelId="{9E42DAB8-3C0A-456A-BD16-5C90FE7EB0F3}" type="presParOf" srcId="{6B1AF9DA-A85E-4631-AD16-209C67F6CCEC}" destId="{4F780F9C-ACED-4181-B5B1-6E5B0A3CA0A6}" srcOrd="7" destOrd="0" presId="urn:microsoft.com/office/officeart/2005/8/layout/vList2"/>
    <dgm:cxn modelId="{AAC889EB-5380-4EF3-A476-0699EEA4D640}" type="presParOf" srcId="{6B1AF9DA-A85E-4631-AD16-209C67F6CCEC}" destId="{8E430D31-005B-4F00-8ED1-1538755DA4C5}" srcOrd="8" destOrd="0" presId="urn:microsoft.com/office/officeart/2005/8/layout/vList2"/>
    <dgm:cxn modelId="{E00AA68F-B353-409E-A1DD-34BF330D4845}" type="presParOf" srcId="{6B1AF9DA-A85E-4631-AD16-209C67F6CCEC}" destId="{896710CA-D986-485B-9568-03FAAD16C89F}" srcOrd="9" destOrd="0" presId="urn:microsoft.com/office/officeart/2005/8/layout/vList2"/>
    <dgm:cxn modelId="{D99535C3-B322-476D-8F15-691EF3EB3CE5}" type="presParOf" srcId="{6B1AF9DA-A85E-4631-AD16-209C67F6CCEC}" destId="{B81D9E85-917A-4946-8B55-3062BD391335}" srcOrd="10" destOrd="0" presId="urn:microsoft.com/office/officeart/2005/8/layout/vList2"/>
    <dgm:cxn modelId="{48AC6E74-6879-4BD4-8E5E-7533A9AB85B6}" type="presParOf" srcId="{6B1AF9DA-A85E-4631-AD16-209C67F6CCEC}" destId="{7EC2F53D-1CF4-43EB-87B8-22C06B767689}" srcOrd="11" destOrd="0" presId="urn:microsoft.com/office/officeart/2005/8/layout/vList2"/>
    <dgm:cxn modelId="{783CC2C3-FB24-44E9-81E6-72BA4912AEDB}" type="presParOf" srcId="{6B1AF9DA-A85E-4631-AD16-209C67F6CCEC}" destId="{960C7216-F67B-4C56-A8FF-BED151C49BB9}" srcOrd="12" destOrd="0" presId="urn:microsoft.com/office/officeart/2005/8/layout/vList2"/>
    <dgm:cxn modelId="{49A8242D-EB88-4ED4-ABC2-3260DF9271F3}" type="presParOf" srcId="{6B1AF9DA-A85E-4631-AD16-209C67F6CCEC}" destId="{F9D85017-971F-4416-9FA9-346542A5D08D}" srcOrd="13" destOrd="0" presId="urn:microsoft.com/office/officeart/2005/8/layout/vList2"/>
    <dgm:cxn modelId="{B719C2BA-105F-41A8-A924-F503B2126567}" type="presParOf" srcId="{6B1AF9DA-A85E-4631-AD16-209C67F6CCEC}" destId="{4D574F0E-F1DF-4B85-BC98-4447778C938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EA7E0-EB34-4582-8E2A-8BC1028D83E2}">
      <dsp:nvSpPr>
        <dsp:cNvPr id="0" name=""/>
        <dsp:cNvSpPr/>
      </dsp:nvSpPr>
      <dsp:spPr>
        <a:xfrm>
          <a:off x="0" y="47168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ANALIZA OKOLINE</a:t>
          </a:r>
          <a:endParaRPr lang="en-US" sz="2600" kern="1200" dirty="0"/>
        </a:p>
      </dsp:txBody>
      <dsp:txXfrm>
        <a:off x="28957" y="76125"/>
        <a:ext cx="6625460" cy="535276"/>
      </dsp:txXfrm>
    </dsp:sp>
    <dsp:sp modelId="{7D9B22B6-EA3C-4D30-8166-EFAC9E61F928}">
      <dsp:nvSpPr>
        <dsp:cNvPr id="0" name=""/>
        <dsp:cNvSpPr/>
      </dsp:nvSpPr>
      <dsp:spPr>
        <a:xfrm>
          <a:off x="0" y="715238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-477652"/>
                <a:satOff val="-1897"/>
                <a:lumOff val="120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77652"/>
                <a:satOff val="-1897"/>
                <a:lumOff val="120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77652"/>
                <a:satOff val="-1897"/>
                <a:lumOff val="120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VIZIJA</a:t>
          </a:r>
          <a:endParaRPr lang="en-US" sz="2600" kern="1200" dirty="0"/>
        </a:p>
      </dsp:txBody>
      <dsp:txXfrm>
        <a:off x="28957" y="744195"/>
        <a:ext cx="6625460" cy="535276"/>
      </dsp:txXfrm>
    </dsp:sp>
    <dsp:sp modelId="{05EFD42F-7CF4-4E25-9011-F4C0181AA07C}">
      <dsp:nvSpPr>
        <dsp:cNvPr id="0" name=""/>
        <dsp:cNvSpPr/>
      </dsp:nvSpPr>
      <dsp:spPr>
        <a:xfrm>
          <a:off x="0" y="1383308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-955303"/>
                <a:satOff val="-3794"/>
                <a:lumOff val="240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955303"/>
                <a:satOff val="-3794"/>
                <a:lumOff val="240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955303"/>
                <a:satOff val="-3794"/>
                <a:lumOff val="240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MISIJA</a:t>
          </a:r>
          <a:endParaRPr lang="en-US" sz="2600" kern="1200" dirty="0"/>
        </a:p>
      </dsp:txBody>
      <dsp:txXfrm>
        <a:off x="28957" y="1412265"/>
        <a:ext cx="6625460" cy="535276"/>
      </dsp:txXfrm>
    </dsp:sp>
    <dsp:sp modelId="{D9BC2B60-8FDD-4615-941A-478AE4D5E8FA}">
      <dsp:nvSpPr>
        <dsp:cNvPr id="0" name=""/>
        <dsp:cNvSpPr/>
      </dsp:nvSpPr>
      <dsp:spPr>
        <a:xfrm>
          <a:off x="0" y="2051379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-1432955"/>
                <a:satOff val="-5691"/>
                <a:lumOff val="36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1432955"/>
                <a:satOff val="-5691"/>
                <a:lumOff val="36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1432955"/>
                <a:satOff val="-5691"/>
                <a:lumOff val="36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CILJEVI</a:t>
          </a:r>
          <a:endParaRPr lang="en-US" sz="2600" kern="1200" dirty="0"/>
        </a:p>
      </dsp:txBody>
      <dsp:txXfrm>
        <a:off x="28957" y="2080336"/>
        <a:ext cx="6625460" cy="535276"/>
      </dsp:txXfrm>
    </dsp:sp>
    <dsp:sp modelId="{8E430D31-005B-4F00-8ED1-1538755DA4C5}">
      <dsp:nvSpPr>
        <dsp:cNvPr id="0" name=""/>
        <dsp:cNvSpPr/>
      </dsp:nvSpPr>
      <dsp:spPr>
        <a:xfrm>
          <a:off x="0" y="2719449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-1910606"/>
                <a:satOff val="-7588"/>
                <a:lumOff val="481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1910606"/>
                <a:satOff val="-7588"/>
                <a:lumOff val="481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1910606"/>
                <a:satOff val="-7588"/>
                <a:lumOff val="481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STRATEGIJA</a:t>
          </a:r>
          <a:endParaRPr lang="en-US" sz="2600" kern="1200" dirty="0"/>
        </a:p>
      </dsp:txBody>
      <dsp:txXfrm>
        <a:off x="28957" y="2748406"/>
        <a:ext cx="6625460" cy="535276"/>
      </dsp:txXfrm>
    </dsp:sp>
    <dsp:sp modelId="{B81D9E85-917A-4946-8B55-3062BD391335}">
      <dsp:nvSpPr>
        <dsp:cNvPr id="0" name=""/>
        <dsp:cNvSpPr/>
      </dsp:nvSpPr>
      <dsp:spPr>
        <a:xfrm>
          <a:off x="0" y="3387519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-2388258"/>
                <a:satOff val="-9485"/>
                <a:lumOff val="6023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388258"/>
                <a:satOff val="-9485"/>
                <a:lumOff val="6023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388258"/>
                <a:satOff val="-9485"/>
                <a:lumOff val="6023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PLANOVI</a:t>
          </a:r>
          <a:endParaRPr lang="en-US" sz="2600" kern="1200" dirty="0"/>
        </a:p>
      </dsp:txBody>
      <dsp:txXfrm>
        <a:off x="28957" y="3416476"/>
        <a:ext cx="6625460" cy="535276"/>
      </dsp:txXfrm>
    </dsp:sp>
    <dsp:sp modelId="{960C7216-F67B-4C56-A8FF-BED151C49BB9}">
      <dsp:nvSpPr>
        <dsp:cNvPr id="0" name=""/>
        <dsp:cNvSpPr/>
      </dsp:nvSpPr>
      <dsp:spPr>
        <a:xfrm>
          <a:off x="0" y="4055589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-2865909"/>
                <a:satOff val="-11382"/>
                <a:lumOff val="722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865909"/>
                <a:satOff val="-11382"/>
                <a:lumOff val="722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865909"/>
                <a:satOff val="-11382"/>
                <a:lumOff val="722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IMPLEMENTACIJA PLANOVA</a:t>
          </a:r>
          <a:endParaRPr lang="en-US" sz="2600" kern="1200" dirty="0"/>
        </a:p>
      </dsp:txBody>
      <dsp:txXfrm>
        <a:off x="28957" y="4084546"/>
        <a:ext cx="6625460" cy="535276"/>
      </dsp:txXfrm>
    </dsp:sp>
    <dsp:sp modelId="{4D574F0E-F1DF-4B85-BC98-4447778C938C}">
      <dsp:nvSpPr>
        <dsp:cNvPr id="0" name=""/>
        <dsp:cNvSpPr/>
      </dsp:nvSpPr>
      <dsp:spPr>
        <a:xfrm>
          <a:off x="0" y="4723659"/>
          <a:ext cx="6683374" cy="593190"/>
        </a:xfrm>
        <a:prstGeom prst="roundRect">
          <a:avLst/>
        </a:prstGeom>
        <a:gradFill rotWithShape="0">
          <a:gsLst>
            <a:gs pos="0">
              <a:schemeClr val="accent2">
                <a:hueOff val="-3343561"/>
                <a:satOff val="-13279"/>
                <a:lumOff val="8432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3343561"/>
                <a:satOff val="-13279"/>
                <a:lumOff val="8432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3343561"/>
                <a:satOff val="-13279"/>
                <a:lumOff val="8432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EVALUACIJA REZULTATA</a:t>
          </a:r>
          <a:endParaRPr lang="en-US" sz="2600" kern="1200" dirty="0"/>
        </a:p>
      </dsp:txBody>
      <dsp:txXfrm>
        <a:off x="28957" y="4752616"/>
        <a:ext cx="6625460" cy="535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296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1131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6440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5603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0619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0495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837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143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3901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7859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61447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043542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70227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860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12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0394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5852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46117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85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2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4672EB-02A8-48AB-BCFB-00B78DBA6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55A803-13A1-44E9-ACA9-889A5CC39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98" y="0"/>
            <a:ext cx="12192000" cy="6858000"/>
          </a:xfrm>
          <a:prstGeom prst="rect">
            <a:avLst/>
          </a:prstGeom>
          <a:solidFill>
            <a:srgbClr val="0D0D0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C82C52F-0333-430E-AF00-FA48A518A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286708"/>
          </a:xfrm>
          <a:prstGeom prst="rect">
            <a:avLst/>
          </a:prstGeom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9CCFFE-A385-4D35-8504-960F050EF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69"/>
          <a:stretch/>
        </p:blipFill>
        <p:spPr>
          <a:xfrm>
            <a:off x="0" y="0"/>
            <a:ext cx="12192000" cy="16274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D41804-3572-46FD-8124-D3079B642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1" t="72447" r="32841"/>
          <a:stretch/>
        </p:blipFill>
        <p:spPr>
          <a:xfrm>
            <a:off x="6526134" y="3384053"/>
            <a:ext cx="2305206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16A1D8-3445-4B94-B595-2285C05EE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72447" r="62822"/>
          <a:stretch/>
        </p:blipFill>
        <p:spPr>
          <a:xfrm>
            <a:off x="5443064" y="3371019"/>
            <a:ext cx="1451918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A7483C-C90B-453F-AB53-60D8FDE6D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5" t="47340"/>
          <a:stretch/>
        </p:blipFill>
        <p:spPr>
          <a:xfrm>
            <a:off x="8965579" y="1675248"/>
            <a:ext cx="3237619" cy="3611460"/>
          </a:xfrm>
          <a:custGeom>
            <a:avLst/>
            <a:gdLst>
              <a:gd name="connsiteX0" fmla="*/ 2237500 w 3237619"/>
              <a:gd name="connsiteY0" fmla="*/ 2921316 h 3611460"/>
              <a:gd name="connsiteX1" fmla="*/ 2237500 w 3237619"/>
              <a:gd name="connsiteY1" fmla="*/ 3598426 h 3611460"/>
              <a:gd name="connsiteX2" fmla="*/ 2563236 w 3237619"/>
              <a:gd name="connsiteY2" fmla="*/ 3598426 h 3611460"/>
              <a:gd name="connsiteX3" fmla="*/ 2563236 w 3237619"/>
              <a:gd name="connsiteY3" fmla="*/ 2921316 h 3611460"/>
              <a:gd name="connsiteX4" fmla="*/ 0 w 3237619"/>
              <a:gd name="connsiteY4" fmla="*/ 0 h 3611460"/>
              <a:gd name="connsiteX5" fmla="*/ 3237619 w 3237619"/>
              <a:gd name="connsiteY5" fmla="*/ 0 h 3611460"/>
              <a:gd name="connsiteX6" fmla="*/ 3237619 w 3237619"/>
              <a:gd name="connsiteY6" fmla="*/ 3611460 h 3611460"/>
              <a:gd name="connsiteX7" fmla="*/ 557562 w 3237619"/>
              <a:gd name="connsiteY7" fmla="*/ 3611460 h 3611460"/>
              <a:gd name="connsiteX8" fmla="*/ 557562 w 3237619"/>
              <a:gd name="connsiteY8" fmla="*/ 2822752 h 3611460"/>
              <a:gd name="connsiteX9" fmla="*/ 0 w 3237619"/>
              <a:gd name="connsiteY9" fmla="*/ 2822752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7619" h="3611460">
                <a:moveTo>
                  <a:pt x="2237500" y="2921316"/>
                </a:moveTo>
                <a:lnTo>
                  <a:pt x="2237500" y="3598426"/>
                </a:lnTo>
                <a:lnTo>
                  <a:pt x="2563236" y="3598426"/>
                </a:lnTo>
                <a:lnTo>
                  <a:pt x="2563236" y="2921316"/>
                </a:lnTo>
                <a:close/>
                <a:moveTo>
                  <a:pt x="0" y="0"/>
                </a:moveTo>
                <a:lnTo>
                  <a:pt x="3237619" y="0"/>
                </a:lnTo>
                <a:lnTo>
                  <a:pt x="3237619" y="3611460"/>
                </a:lnTo>
                <a:lnTo>
                  <a:pt x="557562" y="3611460"/>
                </a:lnTo>
                <a:lnTo>
                  <a:pt x="557562" y="2822752"/>
                </a:lnTo>
                <a:lnTo>
                  <a:pt x="0" y="282275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327" y="2563636"/>
            <a:ext cx="9550400" cy="1752193"/>
          </a:xfrm>
        </p:spPr>
        <p:txBody>
          <a:bodyPr>
            <a:noAutofit/>
          </a:bodyPr>
          <a:lstStyle/>
          <a:p>
            <a:r>
              <a:rPr lang="hr-HR" b="1" dirty="0"/>
              <a:t>RAZINE POSLOVNOG PLANIRANJA – proces planiranja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6651" y="5504546"/>
            <a:ext cx="8689976" cy="1078889"/>
          </a:xfrm>
        </p:spPr>
        <p:txBody>
          <a:bodyPr>
            <a:normAutofit/>
          </a:bodyPr>
          <a:lstStyle/>
          <a:p>
            <a:pPr algn="r"/>
            <a:r>
              <a:rPr lang="hr-HR" sz="18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Izradila: Marina Juriša, </a:t>
            </a:r>
            <a:r>
              <a:rPr lang="hr-HR" sz="1800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dipl.oec</a:t>
            </a:r>
            <a:endParaRPr lang="en-US" sz="1800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6087795B-CB30-8737-2F6F-15D9B0068692}"/>
              </a:ext>
            </a:extLst>
          </p:cNvPr>
          <p:cNvSpPr txBox="1"/>
          <p:nvPr/>
        </p:nvSpPr>
        <p:spPr>
          <a:xfrm>
            <a:off x="2161309" y="1330036"/>
            <a:ext cx="772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/>
              <a:t>2. PLANIRANJE POSLOVANJA</a:t>
            </a:r>
            <a:endParaRPr lang="hr-HR" sz="4400" dirty="0"/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F02843-45E8-4403-8955-54CA98A19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C349214-DD18-4CC5-BBAC-F9C216BE7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1074" y="1314450"/>
            <a:ext cx="3118126" cy="3680244"/>
          </a:xfrm>
        </p:spPr>
        <p:txBody>
          <a:bodyPr>
            <a:normAutofit/>
          </a:bodyPr>
          <a:lstStyle/>
          <a:p>
            <a:pPr algn="l"/>
            <a:r>
              <a:rPr lang="hr-HR" sz="4400" dirty="0"/>
              <a:t>PROCES PLANIRANJA - faze</a:t>
            </a:r>
            <a:endParaRPr lang="hr-HR" sz="4400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505542F-438B-4C62-B13A-916C7F79E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4908BF-145E-4BE2-A6F0-0A4645601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7" name="Rezervirano mjesto sadržaja 2">
            <a:extLst>
              <a:ext uri="{FF2B5EF4-FFF2-40B4-BE49-F238E27FC236}">
                <a16:creationId xmlns:a16="http://schemas.microsoft.com/office/drawing/2014/main" id="{837E81F0-E840-6034-56CA-33FD3846A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722112"/>
              </p:ext>
            </p:extLst>
          </p:nvPr>
        </p:nvGraphicFramePr>
        <p:xfrm>
          <a:off x="4594225" y="889000"/>
          <a:ext cx="6683375" cy="5364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3356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336DA-1FE3-B985-5794-FE47DFC9B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BAC572-23B6-F5D2-3CE0-70530158B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ANALIZA OKOLINE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5E9839E-6B99-D71A-0A27-6CC1E8A9F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analiza vanjske i unutarnje okoline pomoću SWOT analize</a:t>
            </a:r>
          </a:p>
          <a:p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određuju se čimbenici koji utječu na ciljeve</a:t>
            </a:r>
          </a:p>
          <a:p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određuju se trendovi i strategije</a:t>
            </a:r>
          </a:p>
        </p:txBody>
      </p:sp>
    </p:spTree>
    <p:extLst>
      <p:ext uri="{BB962C8B-B14F-4D97-AF65-F5344CB8AC3E}">
        <p14:creationId xmlns:p14="http://schemas.microsoft.com/office/powerpoint/2010/main" val="3615311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3774" y="180902"/>
            <a:ext cx="10364451" cy="1596177"/>
          </a:xfrm>
        </p:spPr>
        <p:txBody>
          <a:bodyPr/>
          <a:lstStyle/>
          <a:p>
            <a:r>
              <a:rPr lang="hr-HR" b="1" dirty="0"/>
              <a:t>SWOT ANALIZA</a:t>
            </a:r>
          </a:p>
        </p:txBody>
      </p:sp>
      <p:pic>
        <p:nvPicPr>
          <p:cNvPr id="4" name="Picture 2" descr="Free Board Chalk photo and picture">
            <a:extLst>
              <a:ext uri="{FF2B5EF4-FFF2-40B4-BE49-F238E27FC236}">
                <a16:creationId xmlns:a16="http://schemas.microsoft.com/office/drawing/2014/main" id="{5A645A78-B7BC-7F01-F452-9061C7F2A0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1777079"/>
            <a:ext cx="8209280" cy="508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504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B9583-86DA-BD43-FE62-35337EC1C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7D634EA-D18E-1C7C-0F89-CC36805F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cap="none" dirty="0"/>
              <a:t>SWOT analize</a:t>
            </a:r>
            <a:endParaRPr lang="hr-HR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1914B7D-60C5-3A75-5E40-D6AD3028A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Analiza snaga i slabosti unutar poduzeća i prilike i prijetnje izvan poduzeća</a:t>
            </a:r>
          </a:p>
          <a:p>
            <a:r>
              <a:rPr lang="hr-HR" sz="28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Strenghts</a:t>
            </a: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 –snage</a:t>
            </a:r>
          </a:p>
          <a:p>
            <a:r>
              <a:rPr lang="hr-HR" sz="28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Weaknesses</a:t>
            </a: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 – slabosti</a:t>
            </a:r>
          </a:p>
          <a:p>
            <a:r>
              <a:rPr lang="hr-HR" sz="28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Opportunities</a:t>
            </a: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 – prilike</a:t>
            </a:r>
          </a:p>
          <a:p>
            <a:r>
              <a:rPr lang="hr-HR" sz="28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Threats</a:t>
            </a: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 - prijetnje</a:t>
            </a:r>
          </a:p>
        </p:txBody>
      </p:sp>
    </p:spTree>
    <p:extLst>
      <p:ext uri="{BB962C8B-B14F-4D97-AF65-F5344CB8AC3E}">
        <p14:creationId xmlns:p14="http://schemas.microsoft.com/office/powerpoint/2010/main" val="692984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120660E-F826-4655-BB97-984B17FE5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7" name="Picture 2">
            <a:extLst>
              <a:ext uri="{FF2B5EF4-FFF2-40B4-BE49-F238E27FC236}">
                <a16:creationId xmlns:a16="http://schemas.microsoft.com/office/drawing/2014/main" id="{B36D89EE-FA2B-4C32-8C00-B2C6ED212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e Business Success photo and picture">
            <a:extLst>
              <a:ext uri="{FF2B5EF4-FFF2-40B4-BE49-F238E27FC236}">
                <a16:creationId xmlns:a16="http://schemas.microsoft.com/office/drawing/2014/main" id="{EB6608F6-BFFF-E26C-C26F-F518E0983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2080" y="1632235"/>
            <a:ext cx="5567680" cy="3424107"/>
          </a:xfrm>
          <a:prstGeom prst="roundRect">
            <a:avLst>
              <a:gd name="adj" fmla="val 2392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2058">
            <a:extLst>
              <a:ext uri="{FF2B5EF4-FFF2-40B4-BE49-F238E27FC236}">
                <a16:creationId xmlns:a16="http://schemas.microsoft.com/office/drawing/2014/main" id="{318307F8-152F-4244-A9FE-8D30EFFB7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10575" y="2052320"/>
            <a:ext cx="4999346" cy="3870959"/>
          </a:xfrm>
        </p:spPr>
        <p:txBody>
          <a:bodyPr>
            <a:normAutofit/>
          </a:bodyPr>
          <a:lstStyle/>
          <a:p>
            <a:r>
              <a:rPr lang="hr-HR" sz="2600" cap="none" dirty="0">
                <a:latin typeface="Calibri" panose="020F0502020204030204" pitchFamily="34" charset="0"/>
                <a:cs typeface="Calibri" panose="020F0502020204030204" pitchFamily="34" charset="0"/>
              </a:rPr>
              <a:t>Vizija je slika budućnosti kakvu poduzeće želi ostvariti</a:t>
            </a:r>
          </a:p>
          <a:p>
            <a:r>
              <a:rPr lang="hr-HR" sz="2600" cap="none" dirty="0">
                <a:latin typeface="Calibri" panose="020F0502020204030204" pitchFamily="34" charset="0"/>
                <a:cs typeface="Calibri" panose="020F0502020204030204" pitchFamily="34" charset="0"/>
              </a:rPr>
              <a:t>što želimo postići ili biti u budućnosti</a:t>
            </a:r>
          </a:p>
          <a:p>
            <a:r>
              <a:rPr lang="hr-HR" sz="2600" cap="none" dirty="0">
                <a:latin typeface="Calibri" panose="020F0502020204030204" pitchFamily="34" charset="0"/>
                <a:cs typeface="Calibri" panose="020F0502020204030204" pitchFamily="34" charset="0"/>
              </a:rPr>
              <a:t>jasna, jednostavna i pamtljiva</a:t>
            </a:r>
          </a:p>
          <a:p>
            <a:r>
              <a:rPr lang="hr-HR" sz="2600" cap="none" dirty="0">
                <a:latin typeface="Calibri" panose="020F0502020204030204" pitchFamily="34" charset="0"/>
                <a:cs typeface="Calibri" panose="020F0502020204030204" pitchFamily="34" charset="0"/>
              </a:rPr>
              <a:t>ostvariva, motivirajuća i provjerljiva</a:t>
            </a:r>
          </a:p>
          <a:p>
            <a:pPr algn="ctr"/>
            <a:endParaRPr lang="hr-HR" sz="160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5856" y="934721"/>
            <a:ext cx="3893976" cy="802454"/>
          </a:xfrm>
        </p:spPr>
        <p:txBody>
          <a:bodyPr anchor="b">
            <a:normAutofit/>
          </a:bodyPr>
          <a:lstStyle/>
          <a:p>
            <a:r>
              <a:rPr lang="hr-HR" sz="3200" dirty="0"/>
              <a:t>VIZIJA</a:t>
            </a:r>
          </a:p>
        </p:txBody>
      </p:sp>
    </p:spTree>
    <p:extLst>
      <p:ext uri="{BB962C8B-B14F-4D97-AF65-F5344CB8AC3E}">
        <p14:creationId xmlns:p14="http://schemas.microsoft.com/office/powerpoint/2010/main" val="1103537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PRIMJERI VIZIJE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13775" y="2367093"/>
            <a:ext cx="10364452" cy="38000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800" u="sng" cap="none" dirty="0"/>
              <a:t>Vizija </a:t>
            </a:r>
            <a:r>
              <a:rPr lang="hr-HR" sz="2800" u="sng" cap="none" dirty="0" err="1"/>
              <a:t>Saponie</a:t>
            </a:r>
            <a:endParaRPr lang="hr-HR" sz="2800" u="sng" cap="none" dirty="0"/>
          </a:p>
          <a:p>
            <a:pPr marL="0" indent="0">
              <a:buNone/>
            </a:pPr>
            <a:r>
              <a:rPr lang="hr-HR" sz="2800" cap="none" dirty="0"/>
              <a:t>Stremimo izvrsnosti u svim segmentima poslovanja kroz sustavno unapređenje i modernizaciju tehnoloških procesa. U skladu s globalnim trendovima nastojimo ostvariti visoku konkurentnost i dugoročnu održivost poslovanja te kreirati portfelj proizvoda vrhunske kvalitete sa ciljem stvaranja novih vrijednosti za naše potrošače i poslovne partnere.</a:t>
            </a:r>
            <a:endParaRPr lang="hr-HR" sz="3600" i="1" cap="none" dirty="0"/>
          </a:p>
        </p:txBody>
      </p:sp>
      <p:pic>
        <p:nvPicPr>
          <p:cNvPr id="3074" name="Picture 2" descr="Saponia">
            <a:extLst>
              <a:ext uri="{FF2B5EF4-FFF2-40B4-BE49-F238E27FC236}">
                <a16:creationId xmlns:a16="http://schemas.microsoft.com/office/drawing/2014/main" id="{8E719D76-5519-D5F0-B91E-00B2B2A6F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158" y="2239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480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E0D77-179F-0953-DCB2-A330D97FB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22A9ED-99D4-D861-B815-CEB38EE2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PRIMJERI VIZIJE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2AAC1E5-B1C2-0113-CD44-649C61C5C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215" y="1981201"/>
            <a:ext cx="10364452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800" u="sng" cap="none" dirty="0"/>
              <a:t>Vizija </a:t>
            </a:r>
            <a:r>
              <a:rPr lang="hr-HR" sz="2800" u="sng" cap="none" dirty="0" err="1"/>
              <a:t>Grawe</a:t>
            </a:r>
            <a:r>
              <a:rPr lang="hr-HR" sz="2800" u="sng" cap="none" dirty="0"/>
              <a:t> osiguranja</a:t>
            </a:r>
            <a:br>
              <a:rPr lang="hr-HR" sz="3600" dirty="0"/>
            </a:br>
            <a:r>
              <a:rPr lang="hr-HR" sz="2800" cap="none" dirty="0"/>
              <a:t>Želimo biti osiguranje koje kontinuirano raste, razvija se i postaje prvi izbor pri odabiru osiguranja. Želimo biti standard, mjerilo kvalitete i profesionalnosti. Želimo biti dostupni svim korisnicima, poželjan poslodavac našim zaposlenicima i poslovati kao društveno odgovorno poduzeće koje osluškuje i razumije potrebe zajednice u kojoj postojimo i radimo.</a:t>
            </a:r>
            <a:endParaRPr lang="hr-HR" sz="3600" i="1" cap="none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1F5C938-C599-3FA9-A1D2-2FFF17198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480" y="5261927"/>
            <a:ext cx="4917440" cy="159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018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MISIJA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r-HR" sz="3200" cap="none" dirty="0"/>
              <a:t>Misija vrha ili razlog postojanja poduzeća.</a:t>
            </a:r>
          </a:p>
          <a:p>
            <a:pPr marL="0" indent="0">
              <a:buNone/>
            </a:pPr>
            <a:r>
              <a:rPr lang="hr-HR" sz="3200" cap="none" dirty="0"/>
              <a:t>Što radimo svaki dan da bi ostvarili viziju</a:t>
            </a:r>
          </a:p>
          <a:p>
            <a:pPr marL="0" indent="0">
              <a:buNone/>
            </a:pPr>
            <a:r>
              <a:rPr lang="hr-HR" sz="3200" cap="none" dirty="0"/>
              <a:t>Misija treba odgovoriti na pitanja:</a:t>
            </a:r>
          </a:p>
          <a:p>
            <a:r>
              <a:rPr lang="hr-HR" sz="3200" cap="none" dirty="0"/>
              <a:t>Što radimo?</a:t>
            </a:r>
          </a:p>
          <a:p>
            <a:r>
              <a:rPr lang="hr-HR" sz="3200" cap="none" dirty="0"/>
              <a:t>Kako to radimo?</a:t>
            </a:r>
          </a:p>
          <a:p>
            <a:r>
              <a:rPr lang="hr-HR" sz="3200" cap="none" dirty="0"/>
              <a:t>Za koga to radimo?</a:t>
            </a:r>
          </a:p>
        </p:txBody>
      </p:sp>
    </p:spTree>
    <p:extLst>
      <p:ext uri="{BB962C8B-B14F-4D97-AF65-F5344CB8AC3E}">
        <p14:creationId xmlns:p14="http://schemas.microsoft.com/office/powerpoint/2010/main" val="3908904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DE637-A611-6B3E-6666-A4575B500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A59D64-C9AD-5388-2EE3-AD5C0E096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PRIMJERI MISIJE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CDFC5BD-7C9F-3F6F-DD5E-F4BD09CB1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r-HR" sz="2400" u="sng" cap="none" dirty="0"/>
              <a:t>Misija </a:t>
            </a:r>
            <a:r>
              <a:rPr lang="hr-HR" sz="2400" u="sng" cap="none" dirty="0" err="1"/>
              <a:t>Saponie</a:t>
            </a:r>
            <a:endParaRPr lang="hr-HR" sz="2400" u="sng" cap="none" dirty="0"/>
          </a:p>
          <a:p>
            <a:pPr marL="0" indent="0">
              <a:buNone/>
            </a:pPr>
            <a:r>
              <a:rPr lang="hr-HR" sz="2400" cap="none" dirty="0"/>
              <a:t>Razvojem i proizvodnjom inovativnih proizvoda unaprjeđujemo kulturu čistoće i zdravlja te potičemo rast kvalitete života naših kupaca. Savršeni balans tehnoloških dostignuća i principa održivog razvoja pozicionira Saponiju u odgovornog partnera svojih dionika i tvrtku koja teži izvrsnosti u poslovanju.</a:t>
            </a:r>
            <a:endParaRPr lang="hr-HR" sz="3600" i="1" cap="none" dirty="0"/>
          </a:p>
        </p:txBody>
      </p:sp>
      <p:pic>
        <p:nvPicPr>
          <p:cNvPr id="3074" name="Picture 2" descr="Saponia">
            <a:extLst>
              <a:ext uri="{FF2B5EF4-FFF2-40B4-BE49-F238E27FC236}">
                <a16:creationId xmlns:a16="http://schemas.microsoft.com/office/drawing/2014/main" id="{F0E27959-B0C5-8AB8-303D-399F0DB79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158" y="2239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598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u="sng" cap="none" dirty="0"/>
              <a:t>Misija </a:t>
            </a:r>
            <a:r>
              <a:rPr lang="hr-HR" sz="2800" u="sng" cap="none" dirty="0" err="1"/>
              <a:t>Grave</a:t>
            </a:r>
            <a:r>
              <a:rPr lang="hr-HR" sz="2800" u="sng" cap="none" dirty="0"/>
              <a:t> osiguranja</a:t>
            </a:r>
          </a:p>
          <a:p>
            <a:pPr marL="0" indent="0">
              <a:buNone/>
            </a:pPr>
            <a:r>
              <a:rPr lang="hr-HR" sz="2800" cap="none" dirty="0"/>
              <a:t>Mi smo osiguranje koje vodi računa o vašim potrebama i pouzdan smo partner u zaštiti vaših vrijednosti.</a:t>
            </a:r>
            <a:endParaRPr lang="hr-HR" sz="4000" i="1" cap="none" dirty="0"/>
          </a:p>
        </p:txBody>
      </p:sp>
      <p:sp>
        <p:nvSpPr>
          <p:cNvPr id="5" name="Naslov 1">
            <a:extLst>
              <a:ext uri="{FF2B5EF4-FFF2-40B4-BE49-F238E27FC236}">
                <a16:creationId xmlns:a16="http://schemas.microsoft.com/office/drawing/2014/main" id="{7BECD873-B5FC-B9D6-3126-E4256F925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595438"/>
          </a:xfrm>
        </p:spPr>
        <p:txBody>
          <a:bodyPr/>
          <a:lstStyle/>
          <a:p>
            <a:r>
              <a:rPr lang="hr-HR" dirty="0"/>
              <a:t>PRIMJERI MISIJE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EEB4B4B-EB9C-2638-970F-B803ACE1A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840" y="4876799"/>
            <a:ext cx="4917440" cy="159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524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VJEŽBA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cap="none" dirty="0"/>
              <a:t>Izradite SWOT analizu svoje škole</a:t>
            </a:r>
          </a:p>
          <a:p>
            <a:r>
              <a:rPr lang="hr-HR" sz="3600" cap="none" dirty="0"/>
              <a:t>Osmislite viziju i misiju svoje škole.</a:t>
            </a:r>
          </a:p>
        </p:txBody>
      </p:sp>
      <p:pic>
        <p:nvPicPr>
          <p:cNvPr id="3074" name="Picture 2" descr="Ekonomska i upravna škola Osijek - Šk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359" y="300951"/>
            <a:ext cx="2071641" cy="167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032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9681" y="1043709"/>
            <a:ext cx="10496319" cy="4639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800" i="1" cap="none" dirty="0"/>
              <a:t>Vizija škole</a:t>
            </a:r>
          </a:p>
          <a:p>
            <a:pPr fontAlgn="base"/>
            <a:r>
              <a:rPr lang="hr-HR" sz="2400" cap="none" dirty="0"/>
              <a:t>Škola koja se mijenja ukorak s globalnom zajednicom i tržištem rada u ozračju tolerancije, </a:t>
            </a:r>
            <a:r>
              <a:rPr lang="hr-HR" sz="2400" cap="none" dirty="0" err="1"/>
              <a:t>uključivosti</a:t>
            </a:r>
            <a:r>
              <a:rPr lang="hr-HR" sz="2400" cap="none" dirty="0"/>
              <a:t>, odgovornosti i suradnje.</a:t>
            </a:r>
          </a:p>
          <a:p>
            <a:pPr marL="0" indent="0">
              <a:buNone/>
            </a:pPr>
            <a:br>
              <a:rPr lang="hr-HR" sz="2400" cap="none" dirty="0"/>
            </a:br>
            <a:endParaRPr lang="hr-HR" sz="2800" i="1" cap="none" dirty="0"/>
          </a:p>
          <a:p>
            <a:pPr marL="0" indent="0">
              <a:buNone/>
            </a:pPr>
            <a:r>
              <a:rPr lang="hr-HR" sz="2800" i="1" cap="none" dirty="0"/>
              <a:t>Misija škole</a:t>
            </a:r>
          </a:p>
          <a:p>
            <a:pPr fontAlgn="base"/>
            <a:r>
              <a:rPr lang="hr-HR" sz="2400" cap="none" dirty="0"/>
              <a:t>Kvalitetnim odgojem i obrazovanjem u sigurnom i poticajnom okruženju, svakom učeniku omogućiti  stjecanje kompetencija u području ekonomije i poslovne administracije te osobni rast i razvoj.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58541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C119C-A571-F2EC-DDC3-9CBF00C15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A3739CB-527E-F225-851B-C54162B6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400" y="2247357"/>
            <a:ext cx="5637143" cy="17088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4800" i="1" cap="none" dirty="0"/>
              <a:t>Hvala na pozornosti.</a:t>
            </a:r>
            <a:endParaRPr lang="hr-HR" sz="4400" cap="none" dirty="0"/>
          </a:p>
          <a:p>
            <a:pPr algn="ctr"/>
            <a:endParaRPr lang="hr-HR" sz="4000" dirty="0"/>
          </a:p>
        </p:txBody>
      </p:sp>
    </p:spTree>
    <p:extLst>
      <p:ext uri="{BB962C8B-B14F-4D97-AF65-F5344CB8AC3E}">
        <p14:creationId xmlns:p14="http://schemas.microsoft.com/office/powerpoint/2010/main" val="2145875246"/>
      </p:ext>
    </p:extLst>
  </p:cSld>
  <p:clrMapOvr>
    <a:masterClrMapping/>
  </p:clrMapOvr>
</p:sld>
</file>

<file path=ppt/theme/theme1.xml><?xml version="1.0" encoding="utf-8"?>
<a:theme xmlns:a="http://schemas.openxmlformats.org/drawingml/2006/main" name="Kapljica">
  <a:themeElements>
    <a:clrScheme name="Kapljica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Kapljic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pljic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TM04033925[[fn=Kapljica]]</Template>
  <TotalTime>133</TotalTime>
  <Words>390</Words>
  <Application>Microsoft Office PowerPoint</Application>
  <PresentationFormat>Široki zaslon</PresentationFormat>
  <Paragraphs>55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8" baseType="lpstr">
      <vt:lpstr>Arial</vt:lpstr>
      <vt:lpstr>Calibri</vt:lpstr>
      <vt:lpstr>Tw Cen MT</vt:lpstr>
      <vt:lpstr>Kapljica</vt:lpstr>
      <vt:lpstr>RAZINE POSLOVNOG PLANIRANJA – proces planiranja</vt:lpstr>
      <vt:lpstr>PROCES PLANIRANJA - faze</vt:lpstr>
      <vt:lpstr>ANALIZA OKOLINE</vt:lpstr>
      <vt:lpstr>SWOT ANALIZA</vt:lpstr>
      <vt:lpstr>SWOT analize</vt:lpstr>
      <vt:lpstr>VIZIJA</vt:lpstr>
      <vt:lpstr>PRIMJERI VIZIJE</vt:lpstr>
      <vt:lpstr>PRIMJERI VIZIJE</vt:lpstr>
      <vt:lpstr>MISIJA</vt:lpstr>
      <vt:lpstr>PRIMJERI MISIJE</vt:lpstr>
      <vt:lpstr>PRIMJERI MISIJE</vt:lpstr>
      <vt:lpstr>VJEŽBA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Korisnik</dc:creator>
  <cp:lastModifiedBy>Marina Juriša</cp:lastModifiedBy>
  <cp:revision>16</cp:revision>
  <dcterms:created xsi:type="dcterms:W3CDTF">2021-09-29T07:00:00Z</dcterms:created>
  <dcterms:modified xsi:type="dcterms:W3CDTF">2026-06-10T07:48:59Z</dcterms:modified>
</cp:coreProperties>
</file>